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1" r:id="rId6"/>
    <p:sldId id="262" r:id="rId7"/>
    <p:sldId id="263" r:id="rId8"/>
    <p:sldId id="264" r:id="rId9"/>
    <p:sldId id="265" r:id="rId10"/>
    <p:sldId id="267" r:id="rId11"/>
    <p:sldId id="268" r:id="rId12"/>
    <p:sldId id="269" r:id="rId13"/>
    <p:sldId id="270" r:id="rId14"/>
    <p:sldId id="271" r:id="rId15"/>
    <p:sldId id="272" r:id="rId16"/>
    <p:sldId id="275" r:id="rId17"/>
    <p:sldId id="273" r:id="rId18"/>
    <p:sldId id="274" r:id="rId19"/>
  </p:sldIdLst>
  <p:sldSz cx="9144000" cy="6858000" type="screen4x3"/>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3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D15A07FF-17F1-477E-885A-A1181541FF9E}" type="datetimeFigureOut">
              <a:rPr lang="de-DE" smtClean="0"/>
              <a:t>30.05.2014</a:t>
            </a:fld>
            <a:endParaRPr lang="de-DE"/>
          </a:p>
        </p:txBody>
      </p:sp>
      <p:sp>
        <p:nvSpPr>
          <p:cNvPr id="4" name="Fußzeilenplatzhalt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44F78F3D-9DB3-4736-8F4C-90367D00F165}" type="slidenum">
              <a:rPr lang="de-DE" smtClean="0"/>
              <a:t>‹Nr.›</a:t>
            </a:fld>
            <a:endParaRPr lang="de-DE"/>
          </a:p>
        </p:txBody>
      </p:sp>
    </p:spTree>
    <p:extLst>
      <p:ext uri="{BB962C8B-B14F-4D97-AF65-F5344CB8AC3E}">
        <p14:creationId xmlns:p14="http://schemas.microsoft.com/office/powerpoint/2010/main" val="245834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E41B8147-C555-4E5E-8F05-07AFA08BC29F}" type="datetimeFigureOut">
              <a:rPr lang="de-DE" smtClean="0"/>
              <a:t>30.05.2014</a:t>
            </a:fld>
            <a:endParaRPr lang="de-DE"/>
          </a:p>
        </p:txBody>
      </p:sp>
      <p:sp>
        <p:nvSpPr>
          <p:cNvPr id="4" name="Folienbildplatzhalt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7BE25838-466B-455B-845D-A37A870733ED}" type="slidenum">
              <a:rPr lang="de-DE" smtClean="0"/>
              <a:t>‹Nr.›</a:t>
            </a:fld>
            <a:endParaRPr lang="de-DE"/>
          </a:p>
        </p:txBody>
      </p:sp>
    </p:spTree>
    <p:extLst>
      <p:ext uri="{BB962C8B-B14F-4D97-AF65-F5344CB8AC3E}">
        <p14:creationId xmlns:p14="http://schemas.microsoft.com/office/powerpoint/2010/main" val="104685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BE25838-466B-455B-845D-A37A870733ED}" type="slidenum">
              <a:rPr lang="de-DE" smtClean="0"/>
              <a:t>16</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6056E7E-375D-4D8B-9724-3FBE6FE7F051}" type="datetimeFigureOut">
              <a:rPr lang="de-DE" smtClean="0"/>
              <a:pPr/>
              <a:t>30.05.2014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0817B27-BBB8-4B4C-9691-87D2A1EFE8A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56E7E-375D-4D8B-9724-3FBE6FE7F051}" type="datetimeFigureOut">
              <a:rPr lang="de-DE" smtClean="0"/>
              <a:pPr/>
              <a:t>30.05.2014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17B27-BBB8-4B4C-9691-87D2A1EFE8A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64096" y="2102991"/>
            <a:ext cx="7772400" cy="1470025"/>
          </a:xfrm>
        </p:spPr>
        <p:txBody>
          <a:bodyPr>
            <a:noAutofit/>
          </a:bodyPr>
          <a:lstStyle/>
          <a:p>
            <a:r>
              <a:rPr lang="de-DE" sz="9600" dirty="0" smtClean="0">
                <a:latin typeface="BankGothic Md BT" pitchFamily="34" charset="0"/>
              </a:rPr>
              <a:t>LEICA</a:t>
            </a:r>
            <a:endParaRPr lang="de-DE" sz="9600" dirty="0">
              <a:latin typeface="BankGothic Md BT" pitchFamily="34" charset="0"/>
            </a:endParaRPr>
          </a:p>
        </p:txBody>
      </p:sp>
      <p:sp>
        <p:nvSpPr>
          <p:cNvPr id="3" name="Untertitel 2"/>
          <p:cNvSpPr>
            <a:spLocks noGrp="1"/>
          </p:cNvSpPr>
          <p:nvPr>
            <p:ph type="subTitle" idx="1"/>
          </p:nvPr>
        </p:nvSpPr>
        <p:spPr>
          <a:xfrm>
            <a:off x="899592" y="3933056"/>
            <a:ext cx="7304856" cy="792088"/>
          </a:xfrm>
        </p:spPr>
        <p:txBody>
          <a:bodyPr>
            <a:normAutofit/>
          </a:bodyPr>
          <a:lstStyle/>
          <a:p>
            <a:r>
              <a:rPr lang="de-DE" sz="3600" dirty="0" smtClean="0">
                <a:solidFill>
                  <a:schemeClr val="tx1"/>
                </a:solidFill>
                <a:latin typeface="Aharoni" pitchFamily="2" charset="-79"/>
                <a:cs typeface="Aharoni" pitchFamily="2" charset="-79"/>
              </a:rPr>
              <a:t>Die Kamera </a:t>
            </a:r>
            <a:r>
              <a:rPr lang="de-DE" sz="3600" dirty="0" smtClean="0">
                <a:solidFill>
                  <a:schemeClr val="tx1"/>
                </a:solidFill>
                <a:latin typeface="Aharoni" pitchFamily="2" charset="-79"/>
                <a:cs typeface="Aharoni" pitchFamily="2" charset="-79"/>
              </a:rPr>
              <a:t>Manufaktur</a:t>
            </a:r>
            <a:endParaRPr lang="de-DE" sz="3600" dirty="0">
              <a:solidFill>
                <a:schemeClr val="tx1"/>
              </a:solidFill>
              <a:latin typeface="Aharoni" pitchFamily="2" charset="-79"/>
              <a:cs typeface="Aharoni" pitchFamily="2" charset="-79"/>
            </a:endParaRPr>
          </a:p>
        </p:txBody>
      </p:sp>
      <p:pic>
        <p:nvPicPr>
          <p:cNvPr id="11266" name="Picture 2" descr="http://lichtzeichnen-henrik.de/attachments/Image/leica_logo.jpg"/>
          <p:cNvPicPr>
            <a:picLocks noChangeAspect="1" noChangeArrowheads="1"/>
          </p:cNvPicPr>
          <p:nvPr/>
        </p:nvPicPr>
        <p:blipFill>
          <a:blip r:embed="rId2" cstate="print"/>
          <a:srcRect/>
          <a:stretch>
            <a:fillRect/>
          </a:stretch>
        </p:blipFill>
        <p:spPr bwMode="auto">
          <a:xfrm>
            <a:off x="683568" y="548680"/>
            <a:ext cx="1944216" cy="206204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260648"/>
            <a:ext cx="1882552" cy="1143000"/>
          </a:xfrm>
        </p:spPr>
        <p:txBody>
          <a:bodyPr/>
          <a:lstStyle/>
          <a:p>
            <a:r>
              <a:rPr lang="de-DE" dirty="0" smtClean="0"/>
              <a:t>1967 </a:t>
            </a:r>
            <a:endParaRPr lang="de-DE" dirty="0"/>
          </a:p>
        </p:txBody>
      </p:sp>
      <p:sp>
        <p:nvSpPr>
          <p:cNvPr id="4" name="Pfeil nach rechts 3"/>
          <p:cNvSpPr/>
          <p:nvPr/>
        </p:nvSpPr>
        <p:spPr>
          <a:xfrm>
            <a:off x="3635896" y="692696"/>
            <a:ext cx="864096"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4607496" y="476672"/>
            <a:ext cx="4536504" cy="769441"/>
          </a:xfrm>
          <a:prstGeom prst="rect">
            <a:avLst/>
          </a:prstGeom>
          <a:noFill/>
        </p:spPr>
        <p:txBody>
          <a:bodyPr wrap="square" rtlCol="0">
            <a:spAutoFit/>
          </a:bodyPr>
          <a:lstStyle/>
          <a:p>
            <a:r>
              <a:rPr lang="de-DE" sz="4400" dirty="0" smtClean="0"/>
              <a:t>5 vor 12</a:t>
            </a:r>
            <a:endParaRPr lang="de-DE" sz="4400" dirty="0"/>
          </a:p>
        </p:txBody>
      </p:sp>
      <p:sp>
        <p:nvSpPr>
          <p:cNvPr id="6" name="Textfeld 5"/>
          <p:cNvSpPr txBox="1"/>
          <p:nvPr/>
        </p:nvSpPr>
        <p:spPr>
          <a:xfrm>
            <a:off x="899592" y="1268760"/>
            <a:ext cx="7704856" cy="2031325"/>
          </a:xfrm>
          <a:prstGeom prst="rect">
            <a:avLst/>
          </a:prstGeom>
          <a:noFill/>
        </p:spPr>
        <p:txBody>
          <a:bodyPr wrap="square" rtlCol="0">
            <a:spAutoFit/>
          </a:bodyPr>
          <a:lstStyle/>
          <a:p>
            <a:r>
              <a:rPr lang="de-DE" dirty="0" smtClean="0"/>
              <a:t>Die Bombe tickt, denn Leica verliert, ohne es zu merken, erstmals in seiner Geschichte den Blick fürs wesentliche. Technisch ist Leica auf der Höhe, beim Kundengeschmack indes ist es fünf vor zwölf. Auch wenn Leica mit den Sucherkameras absolut führend war, so hinkte die Entwicklung bei den Spiegelreflexkameras hinterher. Die derzeit aktuelle M5 konnte zwar technisch mithalten, blieb aber aus ästhetischen Gründen unbeliebt. Die Produktion wurde nach nur 27.000 Exemplaren eingestellt.</a:t>
            </a:r>
            <a:endParaRPr lang="de-DE" dirty="0"/>
          </a:p>
        </p:txBody>
      </p:sp>
      <p:pic>
        <p:nvPicPr>
          <p:cNvPr id="5123" name="Picture 3"/>
          <p:cNvPicPr>
            <a:picLocks noChangeAspect="1" noChangeArrowheads="1"/>
          </p:cNvPicPr>
          <p:nvPr/>
        </p:nvPicPr>
        <p:blipFill>
          <a:blip r:embed="rId2" cstate="print"/>
          <a:srcRect/>
          <a:stretch>
            <a:fillRect/>
          </a:stretch>
        </p:blipFill>
        <p:spPr bwMode="auto">
          <a:xfrm>
            <a:off x="683568" y="3501008"/>
            <a:ext cx="3528392" cy="2981154"/>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5508104" y="3717032"/>
            <a:ext cx="2304256" cy="1861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OBJEKTIV!</a:t>
            </a:r>
            <a:endParaRPr lang="de-DE" dirty="0"/>
          </a:p>
        </p:txBody>
      </p:sp>
      <p:sp>
        <p:nvSpPr>
          <p:cNvPr id="4" name="Textfeld 3"/>
          <p:cNvSpPr txBox="1"/>
          <p:nvPr/>
        </p:nvSpPr>
        <p:spPr>
          <a:xfrm>
            <a:off x="467544" y="1412776"/>
            <a:ext cx="7848872" cy="5355312"/>
          </a:xfrm>
          <a:prstGeom prst="rect">
            <a:avLst/>
          </a:prstGeom>
          <a:noFill/>
        </p:spPr>
        <p:txBody>
          <a:bodyPr wrap="square" rtlCol="0">
            <a:spAutoFit/>
          </a:bodyPr>
          <a:lstStyle/>
          <a:p>
            <a:r>
              <a:rPr lang="de-DE" dirty="0" smtClean="0"/>
              <a:t>Wie ein roter Faden zieht sich ein Prinzip durch Leicas Objektivgeschichte: Das technisch Machbare ist gerade gut genug. Schon im Jahr 1912 setzte Max </a:t>
            </a:r>
            <a:r>
              <a:rPr lang="de-DE" dirty="0" err="1" smtClean="0"/>
              <a:t>Berek</a:t>
            </a:r>
            <a:r>
              <a:rPr lang="de-DE" dirty="0" smtClean="0"/>
              <a:t> den Standard mit dem ersten von sich gerechneten Objektiv: dem 50mm  F/3,5 </a:t>
            </a:r>
            <a:r>
              <a:rPr lang="de-DE" dirty="0" err="1" smtClean="0"/>
              <a:t>Elmax</a:t>
            </a:r>
            <a:r>
              <a:rPr lang="de-DE" dirty="0" smtClean="0"/>
              <a:t>.</a:t>
            </a:r>
          </a:p>
          <a:p>
            <a:r>
              <a:rPr lang="de-DE" dirty="0" smtClean="0"/>
              <a:t>Fest steht, dass Leica lange den Kamerabau nicht nur dominierte, sondern visionär und führend war. Doch auch wenn es in der Firmengeschichte wegen falscher Einschätzungen auch zu herben Rückschlägen kam, gibt es bei den Objektiven keinen Zweifel. Was an Linsen und Prismen gefertigt wurde und wird gehört uneingeschränkt zum Besten, was technologisch möglich ist: Elmar, </a:t>
            </a:r>
            <a:r>
              <a:rPr lang="de-DE" dirty="0" err="1" smtClean="0"/>
              <a:t>Summicron</a:t>
            </a:r>
            <a:r>
              <a:rPr lang="de-DE" dirty="0" smtClean="0"/>
              <a:t>, </a:t>
            </a:r>
            <a:r>
              <a:rPr lang="de-DE" dirty="0" err="1" smtClean="0"/>
              <a:t>Summilux</a:t>
            </a:r>
            <a:r>
              <a:rPr lang="de-DE" dirty="0" smtClean="0"/>
              <a:t>, </a:t>
            </a:r>
            <a:r>
              <a:rPr lang="de-DE" dirty="0" err="1" smtClean="0"/>
              <a:t>Noctilux</a:t>
            </a:r>
            <a:r>
              <a:rPr lang="de-DE" dirty="0" smtClean="0"/>
              <a:t> – dies sind nicht nur Meilensteine des Objektivbaus, sondern leuchtende Juwelen in der Geschichte der Fotografie.</a:t>
            </a:r>
          </a:p>
          <a:p>
            <a:r>
              <a:rPr lang="de-DE" dirty="0" smtClean="0"/>
              <a:t>Die Linse der Objektive aus hochwertigen optischen Gläsern, die in renovierten Glashütten unter Verwendung seltener Erden produziert werden. Sie zeichnen sich durch hohe </a:t>
            </a:r>
            <a:r>
              <a:rPr lang="de-DE" dirty="0" err="1" smtClean="0"/>
              <a:t>Brechnungsindizes</a:t>
            </a:r>
            <a:r>
              <a:rPr lang="de-DE" dirty="0" smtClean="0"/>
              <a:t> sowie eine hohe effektive  Lichtstärke aus. Mit viel Aufwand wird das Streulicht minimiert. Alle Objektive werden in Handarbeit gefertigt. Das Erfolgsgeheimnis begründet zugleich den Mythos: Eine Person ist für ein Objektiv verantwortlich, das am Ende mindestens 40 Prüfschritte durchläuft.</a:t>
            </a:r>
          </a:p>
          <a:p>
            <a:r>
              <a:rPr lang="de-DE" dirty="0" smtClean="0"/>
              <a:t>Leica beschäftigt an den beiden Produktionsstandorten Portugal und Deutschland 1100 Mitarbeiter zur </a:t>
            </a:r>
            <a:r>
              <a:rPr lang="de-DE" dirty="0" err="1" smtClean="0"/>
              <a:t>Objektivvertigung</a:t>
            </a:r>
            <a:r>
              <a:rPr lang="de-DE" dirty="0" smtClean="0"/>
              <a:t>.</a:t>
            </a:r>
            <a:endParaRPr lang="de-DE" dirty="0"/>
          </a:p>
        </p:txBody>
      </p:sp>
      <p:pic>
        <p:nvPicPr>
          <p:cNvPr id="10242" name="Picture 2"/>
          <p:cNvPicPr>
            <a:picLocks noChangeAspect="1" noChangeArrowheads="1"/>
          </p:cNvPicPr>
          <p:nvPr/>
        </p:nvPicPr>
        <p:blipFill>
          <a:blip r:embed="rId2" cstate="print"/>
          <a:srcRect/>
          <a:stretch>
            <a:fillRect/>
          </a:stretch>
        </p:blipFill>
        <p:spPr bwMode="auto">
          <a:xfrm>
            <a:off x="6228184" y="209750"/>
            <a:ext cx="1872208" cy="1203025"/>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a:stretch>
            <a:fillRect/>
          </a:stretch>
        </p:blipFill>
        <p:spPr bwMode="auto">
          <a:xfrm>
            <a:off x="1187624" y="476672"/>
            <a:ext cx="1152128" cy="740323"/>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7956376" y="4077072"/>
            <a:ext cx="1008562"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1976:   Autofokus!</a:t>
            </a:r>
            <a:endParaRPr lang="de-DE" dirty="0"/>
          </a:p>
        </p:txBody>
      </p:sp>
      <p:sp>
        <p:nvSpPr>
          <p:cNvPr id="5" name="Textfeld 4"/>
          <p:cNvSpPr txBox="1"/>
          <p:nvPr/>
        </p:nvSpPr>
        <p:spPr>
          <a:xfrm>
            <a:off x="827584" y="1556792"/>
            <a:ext cx="7848872" cy="1754326"/>
          </a:xfrm>
          <a:prstGeom prst="rect">
            <a:avLst/>
          </a:prstGeom>
          <a:noFill/>
        </p:spPr>
        <p:txBody>
          <a:bodyPr wrap="square" rtlCol="0">
            <a:spAutoFit/>
          </a:bodyPr>
          <a:lstStyle/>
          <a:p>
            <a:r>
              <a:rPr lang="de-DE" dirty="0" smtClean="0"/>
              <a:t>Die Trends, die der Markt verlangt, werden von Leica ignoriert. Dass Leica das selbst entwickelte fokussieren nicht für seine Kameras nutzt ist der der Anfang einer ganzen reihe von Fehlentscheidungen der folgenden Jahre.</a:t>
            </a:r>
          </a:p>
          <a:p>
            <a:r>
              <a:rPr lang="de-DE" dirty="0" smtClean="0"/>
              <a:t>Es ist der japanische Kamerahersteller </a:t>
            </a:r>
            <a:r>
              <a:rPr lang="de-DE" dirty="0" err="1" smtClean="0"/>
              <a:t>Konica</a:t>
            </a:r>
            <a:r>
              <a:rPr lang="de-DE" dirty="0" smtClean="0"/>
              <a:t>, der 1976 für die Einführung des ersten Autofokus gefeiert wird. Fast zynisch klingt es hierzu von Seiten Leicas: „Unsere Kunden können fokussieren“.</a:t>
            </a:r>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899592" y="3284984"/>
            <a:ext cx="3258127" cy="3096344"/>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355976" y="3645024"/>
            <a:ext cx="2530820" cy="1198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9552" y="1340769"/>
            <a:ext cx="8280920" cy="5632311"/>
          </a:xfrm>
          <a:prstGeom prst="rect">
            <a:avLst/>
          </a:prstGeom>
          <a:noFill/>
        </p:spPr>
        <p:txBody>
          <a:bodyPr wrap="square" rtlCol="0">
            <a:spAutoFit/>
          </a:bodyPr>
          <a:lstStyle/>
          <a:p>
            <a:r>
              <a:rPr lang="de-DE" dirty="0" smtClean="0"/>
              <a:t>Leica setzte noch auf die analoge Technik, als der Pixelkriegswahn schon  längst an allen Fronten ausgebrochen war.</a:t>
            </a:r>
          </a:p>
          <a:p>
            <a:r>
              <a:rPr lang="de-DE" dirty="0" smtClean="0"/>
              <a:t>Leica war zwar, dank des technischen </a:t>
            </a:r>
            <a:r>
              <a:rPr lang="de-DE" dirty="0" err="1" smtClean="0"/>
              <a:t>Know-Hows</a:t>
            </a:r>
            <a:r>
              <a:rPr lang="de-DE" dirty="0" smtClean="0"/>
              <a:t>, auf de Höhe der Zeit und produzierte die  1996 vorgestellte </a:t>
            </a:r>
            <a:r>
              <a:rPr lang="de-DE" dirty="0" err="1" smtClean="0"/>
              <a:t>Scannerkamera</a:t>
            </a:r>
            <a:r>
              <a:rPr lang="de-DE" dirty="0" smtClean="0"/>
              <a:t> S1 mit damals sensationellen 26 Megapixeln und setzt wiederum Maßstäbe. An ihr konnten alle bisher gefertigten Objektive der M- und R-Serie als auch von </a:t>
            </a:r>
            <a:r>
              <a:rPr lang="de-DE" dirty="0" err="1" smtClean="0"/>
              <a:t>Hasselblad</a:t>
            </a:r>
            <a:r>
              <a:rPr lang="de-DE" dirty="0" smtClean="0"/>
              <a:t> oder </a:t>
            </a:r>
            <a:r>
              <a:rPr lang="de-DE" dirty="0" err="1" smtClean="0"/>
              <a:t>Mamiya</a:t>
            </a:r>
            <a:r>
              <a:rPr lang="de-DE" dirty="0" smtClean="0"/>
              <a:t> verwendet werden.</a:t>
            </a:r>
          </a:p>
          <a:p>
            <a:r>
              <a:rPr lang="de-DE" dirty="0" smtClean="0"/>
              <a:t>Sie war mit 160 verkauften Exemplaren (33.000 DM) leider ein wirtschaftlicher Misserfolg.</a:t>
            </a:r>
          </a:p>
          <a:p>
            <a:r>
              <a:rPr lang="de-DE" dirty="0" smtClean="0"/>
              <a:t>Es dauerte allerdings bis zur R8, bis die Digitaltechnik durch austauschbares Ruckenteil in die Fotografie Einzug hielt. Leica hatte nicht die finanziellen Mittel auf den Zug der Digitalfotografe auf zu springen so musste man aus der Not eine Tugendmachen und weiter in der Vergangenheit schwelgen. Man konnte den reiche Wissensvorsprung nicht in Produkte umsetzen die die Menschen haben und vor allem kaufen wollten.</a:t>
            </a:r>
          </a:p>
          <a:p>
            <a:endParaRPr lang="de-DE" dirty="0" smtClean="0"/>
          </a:p>
          <a:p>
            <a:endParaRPr lang="de-DE" dirty="0" smtClean="0"/>
          </a:p>
          <a:p>
            <a:endParaRPr lang="de-DE" dirty="0" smtClean="0"/>
          </a:p>
          <a:p>
            <a:endParaRPr lang="de-DE" dirty="0" smtClean="0"/>
          </a:p>
          <a:p>
            <a:endParaRPr lang="de-DE" dirty="0" smtClean="0"/>
          </a:p>
          <a:p>
            <a:endParaRPr lang="de-DE" dirty="0" smtClean="0"/>
          </a:p>
        </p:txBody>
      </p:sp>
      <p:sp>
        <p:nvSpPr>
          <p:cNvPr id="2" name="Titel 1"/>
          <p:cNvSpPr>
            <a:spLocks noGrp="1"/>
          </p:cNvSpPr>
          <p:nvPr>
            <p:ph type="title"/>
          </p:nvPr>
        </p:nvSpPr>
        <p:spPr/>
        <p:txBody>
          <a:bodyPr/>
          <a:lstStyle/>
          <a:p>
            <a:r>
              <a:rPr lang="de-DE" dirty="0" smtClean="0"/>
              <a:t>Digital!</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2008</a:t>
            </a:r>
            <a:endParaRPr lang="de-DE" dirty="0"/>
          </a:p>
        </p:txBody>
      </p:sp>
      <p:sp>
        <p:nvSpPr>
          <p:cNvPr id="4" name="Textfeld 3"/>
          <p:cNvSpPr txBox="1"/>
          <p:nvPr/>
        </p:nvSpPr>
        <p:spPr>
          <a:xfrm>
            <a:off x="683568" y="1412776"/>
            <a:ext cx="7992888" cy="1477328"/>
          </a:xfrm>
          <a:prstGeom prst="rect">
            <a:avLst/>
          </a:prstGeom>
          <a:noFill/>
        </p:spPr>
        <p:txBody>
          <a:bodyPr wrap="square" rtlCol="0">
            <a:spAutoFit/>
          </a:bodyPr>
          <a:lstStyle/>
          <a:p>
            <a:r>
              <a:rPr lang="de-DE" dirty="0" smtClean="0"/>
              <a:t>Leica versucht den Anschluss zum Wettbewerb wieder herzustellen. Das Lernobjekt heißt M8.</a:t>
            </a:r>
          </a:p>
          <a:p>
            <a:r>
              <a:rPr lang="de-DE" dirty="0" smtClean="0"/>
              <a:t>Leica hört auf die ebenso treue wie leidensfähige Community und versucht die M8 mit der M8.2 zu verbessern. Beide besitzen einen 10,3MP CCD Sensor mit </a:t>
            </a:r>
            <a:r>
              <a:rPr lang="de-DE" dirty="0" err="1" smtClean="0"/>
              <a:t>Brennweitenverlängerung</a:t>
            </a:r>
            <a:r>
              <a:rPr lang="de-DE" dirty="0" smtClean="0"/>
              <a:t> von 1,3.</a:t>
            </a:r>
            <a:endParaRPr lang="de-DE" dirty="0"/>
          </a:p>
        </p:txBody>
      </p:sp>
      <p:sp>
        <p:nvSpPr>
          <p:cNvPr id="5" name="Titel 1"/>
          <p:cNvSpPr txBox="1">
            <a:spLocks/>
          </p:cNvSpPr>
          <p:nvPr/>
        </p:nvSpPr>
        <p:spPr>
          <a:xfrm>
            <a:off x="539552" y="234888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4400" b="0" i="0" u="none" strike="noStrike" kern="1200" cap="none" spc="0" normalizeH="0" baseline="0" noProof="0" dirty="0" smtClean="0">
                <a:ln>
                  <a:noFill/>
                </a:ln>
                <a:solidFill>
                  <a:schemeClr val="tx1"/>
                </a:solidFill>
                <a:effectLst/>
                <a:uLnTx/>
                <a:uFillTx/>
                <a:latin typeface="+mj-lt"/>
                <a:ea typeface="+mj-ea"/>
                <a:cs typeface="+mj-cs"/>
              </a:rPr>
              <a:t>2009</a:t>
            </a:r>
            <a:endParaRPr kumimoji="0" lang="de-DE"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feld 5"/>
          <p:cNvSpPr txBox="1"/>
          <p:nvPr/>
        </p:nvSpPr>
        <p:spPr>
          <a:xfrm>
            <a:off x="683568" y="3463840"/>
            <a:ext cx="7992888" cy="2031325"/>
          </a:xfrm>
          <a:prstGeom prst="rect">
            <a:avLst/>
          </a:prstGeom>
          <a:noFill/>
        </p:spPr>
        <p:txBody>
          <a:bodyPr wrap="square" rtlCol="0">
            <a:spAutoFit/>
          </a:bodyPr>
          <a:lstStyle/>
          <a:p>
            <a:r>
              <a:rPr lang="de-DE" dirty="0" smtClean="0"/>
              <a:t>Das Comeback der kleinen Kamera -  es lebe die auffällige Unauffälligkeit.</a:t>
            </a:r>
          </a:p>
          <a:p>
            <a:r>
              <a:rPr lang="de-DE" dirty="0" smtClean="0"/>
              <a:t>Die Leica M9 war zu ihrer Zeit die kleinste Systemkamera der Welt, die über einen Vollformatsensor im Kleinbildfilm-Format 24 × 36 mm verfügte. Der von Kodak speziell für die Leica M9 entwickelte Sensor hat18 MP. Anders als bei den Vorgängermodellen, M8 und M8.2, ist bei der M9 keine Verwendung von sogenannten UV/IR-Filtern mehr nötig. Mit der M9 können alle Leica-M-Objektive von 16 bis 135 mm verwendet werden.</a:t>
            </a:r>
          </a:p>
        </p:txBody>
      </p:sp>
      <p:pic>
        <p:nvPicPr>
          <p:cNvPr id="8194" name="Picture 2"/>
          <p:cNvPicPr>
            <a:picLocks noChangeAspect="1" noChangeArrowheads="1"/>
          </p:cNvPicPr>
          <p:nvPr/>
        </p:nvPicPr>
        <p:blipFill>
          <a:blip r:embed="rId2" cstate="print"/>
          <a:srcRect/>
          <a:stretch>
            <a:fillRect/>
          </a:stretch>
        </p:blipFill>
        <p:spPr bwMode="auto">
          <a:xfrm>
            <a:off x="5868144" y="79512"/>
            <a:ext cx="2160240" cy="134979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499992" y="5162940"/>
            <a:ext cx="2776684" cy="16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32656"/>
            <a:ext cx="8568952" cy="4924425"/>
          </a:xfrm>
          <a:prstGeom prst="rect">
            <a:avLst/>
          </a:prstGeom>
          <a:noFill/>
        </p:spPr>
        <p:txBody>
          <a:bodyPr wrap="square" rtlCol="0">
            <a:spAutoFit/>
          </a:bodyPr>
          <a:lstStyle/>
          <a:p>
            <a:r>
              <a:rPr lang="de-DE" dirty="0" smtClean="0"/>
              <a:t>Das S-</a:t>
            </a:r>
            <a:r>
              <a:rPr lang="de-DE" dirty="0" err="1" smtClean="0"/>
              <a:t>system</a:t>
            </a:r>
            <a:r>
              <a:rPr lang="de-DE" dirty="0" smtClean="0"/>
              <a:t> ist es, dass das Wirtschaftswunder Leica wieder in fahrt bringt: Es basiert nicht auf einem der üblichen, noch aus der Filmtechnik stammenden Formaten wie Kleinbild oder Mittelformat, sondern verwendet eine neu definierte Sensorgröße von 45 mm × 30 mm (Seitenverhältnis 3:2).</a:t>
            </a:r>
          </a:p>
          <a:p>
            <a:endParaRPr lang="de-DE" dirty="0" smtClean="0"/>
          </a:p>
          <a:p>
            <a:r>
              <a:rPr lang="de-DE" dirty="0" smtClean="0"/>
              <a:t>Die S2 löst mit 36,5 MP auf und ist dennoch kompakter in der Bauweise als alle ihrer Mitbewerber. Mit ihr feiern völlig neu konstruierte Objektive zu diesem System Premiere. </a:t>
            </a:r>
          </a:p>
          <a:p>
            <a:r>
              <a:rPr lang="de-DE" dirty="0" smtClean="0"/>
              <a:t>Die neu definierte Sensorgröße  ist eine digitale Revolution – dieses Mal hat Leica wieder die Nase vorn. Auch mit der Nachfolgerin 2012, der S3, die in diesem Segment das Maß aller Dinge darstellt. </a:t>
            </a:r>
          </a:p>
          <a:p>
            <a:endParaRPr lang="de-DE" dirty="0" smtClean="0"/>
          </a:p>
          <a:p>
            <a:pPr algn="ctr">
              <a:spcBef>
                <a:spcPct val="0"/>
              </a:spcBef>
            </a:pPr>
            <a:r>
              <a:rPr lang="de-DE" sz="4400" dirty="0" smtClean="0">
                <a:latin typeface="+mj-lt"/>
                <a:ea typeface="+mj-ea"/>
                <a:cs typeface="+mj-cs"/>
              </a:rPr>
              <a:t>2011</a:t>
            </a:r>
          </a:p>
          <a:p>
            <a:endParaRPr lang="de-DE" dirty="0" smtClean="0"/>
          </a:p>
          <a:p>
            <a:r>
              <a:rPr lang="de-DE" dirty="0" smtClean="0"/>
              <a:t>Die Leica </a:t>
            </a:r>
            <a:r>
              <a:rPr lang="de-DE" dirty="0" err="1" smtClean="0"/>
              <a:t>Camera</a:t>
            </a:r>
            <a:r>
              <a:rPr lang="de-DE" dirty="0" smtClean="0"/>
              <a:t> AG  schafft den Turnaround und verkündet einen </a:t>
            </a:r>
            <a:r>
              <a:rPr lang="de-DE" dirty="0" err="1" smtClean="0"/>
              <a:t>rekordumsatz</a:t>
            </a:r>
            <a:r>
              <a:rPr lang="de-DE" dirty="0" smtClean="0"/>
              <a:t> für das zurückliegende Geschäftsjahr 2010/11 von 248,8 </a:t>
            </a:r>
            <a:r>
              <a:rPr lang="de-DE" dirty="0" err="1" smtClean="0"/>
              <a:t>Mio</a:t>
            </a:r>
            <a:r>
              <a:rPr lang="de-DE" dirty="0" smtClean="0"/>
              <a:t> €. Das betriebliche Ergebnis (EBIT) </a:t>
            </a:r>
            <a:r>
              <a:rPr lang="de-DE" dirty="0" err="1" smtClean="0"/>
              <a:t>versechsfacht</a:t>
            </a:r>
            <a:r>
              <a:rPr lang="de-DE" dirty="0" smtClean="0"/>
              <a:t> sich auf 41,6 </a:t>
            </a:r>
            <a:r>
              <a:rPr lang="de-DE" dirty="0" err="1" smtClean="0"/>
              <a:t>Mio</a:t>
            </a:r>
            <a:r>
              <a:rPr lang="de-DE" dirty="0" smtClean="0"/>
              <a:t> €.</a:t>
            </a:r>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539552" y="1268760"/>
            <a:ext cx="7776864" cy="3693319"/>
          </a:xfrm>
          <a:prstGeom prst="rect">
            <a:avLst/>
          </a:prstGeom>
          <a:noFill/>
        </p:spPr>
        <p:txBody>
          <a:bodyPr wrap="square" rtlCol="0">
            <a:spAutoFit/>
          </a:bodyPr>
          <a:lstStyle/>
          <a:p>
            <a:r>
              <a:rPr lang="de-DE" sz="2400" dirty="0" smtClean="0"/>
              <a:t>Bei den DSLR-Kameras ist die Mittelformatkamera S3 das aktuelle Model.</a:t>
            </a:r>
          </a:p>
          <a:p>
            <a:endParaRPr lang="de-DE" sz="2400" dirty="0" smtClean="0"/>
          </a:p>
          <a:p>
            <a:endParaRPr lang="de-DE" sz="2400" dirty="0" smtClean="0"/>
          </a:p>
          <a:p>
            <a:endParaRPr lang="de-DE" sz="2400" dirty="0" smtClean="0"/>
          </a:p>
          <a:p>
            <a:endParaRPr lang="de-DE" sz="2400" dirty="0" smtClean="0"/>
          </a:p>
          <a:p>
            <a:endParaRPr lang="de-DE" sz="2400" dirty="0" smtClean="0"/>
          </a:p>
          <a:p>
            <a:r>
              <a:rPr lang="de-DE" sz="2400" dirty="0" smtClean="0"/>
              <a:t>In der M-Serie ist es die M, die M monochrom, die MP und die M-E</a:t>
            </a:r>
          </a:p>
          <a:p>
            <a:endParaRPr lang="de-DE" dirty="0"/>
          </a:p>
        </p:txBody>
      </p:sp>
      <p:sp>
        <p:nvSpPr>
          <p:cNvPr id="2" name="Titel 1"/>
          <p:cNvSpPr>
            <a:spLocks noGrp="1"/>
          </p:cNvSpPr>
          <p:nvPr>
            <p:ph type="title"/>
          </p:nvPr>
        </p:nvSpPr>
        <p:spPr/>
        <p:txBody>
          <a:bodyPr/>
          <a:lstStyle/>
          <a:p>
            <a:r>
              <a:rPr lang="de-DE" dirty="0" smtClean="0"/>
              <a:t>2012 - heute</a:t>
            </a:r>
            <a:endParaRPr lang="de-DE" dirty="0"/>
          </a:p>
        </p:txBody>
      </p:sp>
      <p:pic>
        <p:nvPicPr>
          <p:cNvPr id="9218" name="Picture 2"/>
          <p:cNvPicPr>
            <a:picLocks noChangeAspect="1" noChangeArrowheads="1"/>
          </p:cNvPicPr>
          <p:nvPr/>
        </p:nvPicPr>
        <p:blipFill>
          <a:blip r:embed="rId3" cstate="print"/>
          <a:srcRect/>
          <a:stretch>
            <a:fillRect/>
          </a:stretch>
        </p:blipFill>
        <p:spPr bwMode="auto">
          <a:xfrm>
            <a:off x="395536" y="4797152"/>
            <a:ext cx="2824613" cy="1728192"/>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2771800" y="1772816"/>
            <a:ext cx="2552700" cy="1981200"/>
          </a:xfrm>
          <a:prstGeom prst="rect">
            <a:avLst/>
          </a:prstGeom>
          <a:noFill/>
          <a:ln w="9525">
            <a:noFill/>
            <a:miter lim="800000"/>
            <a:headEnd/>
            <a:tailEnd/>
          </a:ln>
        </p:spPr>
      </p:pic>
      <p:pic>
        <p:nvPicPr>
          <p:cNvPr id="9222" name="Picture 6"/>
          <p:cNvPicPr>
            <a:picLocks noChangeAspect="1" noChangeArrowheads="1"/>
          </p:cNvPicPr>
          <p:nvPr/>
        </p:nvPicPr>
        <p:blipFill>
          <a:blip r:embed="rId5" cstate="print"/>
          <a:srcRect/>
          <a:stretch>
            <a:fillRect/>
          </a:stretch>
        </p:blipFill>
        <p:spPr bwMode="auto">
          <a:xfrm>
            <a:off x="5861705" y="4790713"/>
            <a:ext cx="2895600" cy="1619250"/>
          </a:xfrm>
          <a:prstGeom prst="rect">
            <a:avLst/>
          </a:prstGeom>
          <a:noFill/>
          <a:ln w="9525">
            <a:noFill/>
            <a:miter lim="800000"/>
            <a:headEnd/>
            <a:tailEnd/>
          </a:ln>
        </p:spPr>
      </p:pic>
      <p:pic>
        <p:nvPicPr>
          <p:cNvPr id="9223" name="Picture 7"/>
          <p:cNvPicPr>
            <a:picLocks noChangeAspect="1" noChangeArrowheads="1"/>
          </p:cNvPicPr>
          <p:nvPr/>
        </p:nvPicPr>
        <p:blipFill>
          <a:blip r:embed="rId6" cstate="print"/>
          <a:srcRect/>
          <a:stretch>
            <a:fillRect/>
          </a:stretch>
        </p:blipFill>
        <p:spPr bwMode="auto">
          <a:xfrm>
            <a:off x="3217100" y="4607258"/>
            <a:ext cx="2648462" cy="1800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Familytree_3.jpg"/>
          <p:cNvPicPr>
            <a:picLocks noGrp="1" noChangeAspect="1"/>
          </p:cNvPicPr>
          <p:nvPr>
            <p:ph idx="1"/>
          </p:nvPr>
        </p:nvPicPr>
        <p:blipFill>
          <a:blip r:embed="rId2" cstate="print"/>
          <a:stretch>
            <a:fillRect/>
          </a:stretch>
        </p:blipFill>
        <p:spPr>
          <a:xfrm>
            <a:off x="395536" y="332656"/>
            <a:ext cx="8208912" cy="6525344"/>
          </a:xfrm>
        </p:spPr>
      </p:pic>
      <p:sp>
        <p:nvSpPr>
          <p:cNvPr id="2" name="Titel 1"/>
          <p:cNvSpPr>
            <a:spLocks noGrp="1"/>
          </p:cNvSpPr>
          <p:nvPr>
            <p:ph type="title"/>
          </p:nvPr>
        </p:nvSpPr>
        <p:spPr>
          <a:xfrm>
            <a:off x="457200" y="-315416"/>
            <a:ext cx="8229600" cy="1143000"/>
          </a:xfrm>
        </p:spPr>
        <p:txBody>
          <a:bodyPr/>
          <a:lstStyle/>
          <a:p>
            <a:r>
              <a:rPr lang="de-DE" dirty="0" smtClean="0"/>
              <a:t>Stammbaum</a:t>
            </a: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Meilensteine der Fotografie</a:t>
            </a:r>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611560" y="1484784"/>
            <a:ext cx="1512168" cy="245450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267744" y="1484784"/>
            <a:ext cx="2937924" cy="259228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364088" y="1412776"/>
            <a:ext cx="2695334" cy="2232248"/>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267744" y="3933056"/>
            <a:ext cx="2927759" cy="2304256"/>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a:stretch>
            <a:fillRect/>
          </a:stretch>
        </p:blipFill>
        <p:spPr bwMode="auto">
          <a:xfrm>
            <a:off x="5220072" y="3982566"/>
            <a:ext cx="3050480" cy="2398762"/>
          </a:xfrm>
          <a:prstGeom prst="rect">
            <a:avLst/>
          </a:prstGeom>
          <a:noFill/>
          <a:ln w="9525">
            <a:noFill/>
            <a:miter lim="800000"/>
            <a:headEnd/>
            <a:tailEnd/>
          </a:ln>
        </p:spPr>
      </p:pic>
      <p:pic>
        <p:nvPicPr>
          <p:cNvPr id="2057" name="Picture 9"/>
          <p:cNvPicPr>
            <a:picLocks noChangeAspect="1" noChangeArrowheads="1"/>
          </p:cNvPicPr>
          <p:nvPr/>
        </p:nvPicPr>
        <p:blipFill>
          <a:blip r:embed="rId7" cstate="print"/>
          <a:srcRect/>
          <a:stretch>
            <a:fillRect/>
          </a:stretch>
        </p:blipFill>
        <p:spPr bwMode="auto">
          <a:xfrm>
            <a:off x="611560" y="4077072"/>
            <a:ext cx="1440160" cy="2047115"/>
          </a:xfrm>
          <a:prstGeom prst="rect">
            <a:avLst/>
          </a:prstGeom>
          <a:noFill/>
          <a:ln w="9525">
            <a:noFill/>
            <a:miter lim="800000"/>
            <a:headEnd/>
            <a:tailEnd/>
          </a:ln>
        </p:spPr>
      </p:pic>
      <p:pic>
        <p:nvPicPr>
          <p:cNvPr id="2058" name="Picture 10"/>
          <p:cNvPicPr>
            <a:picLocks noChangeAspect="1" noChangeArrowheads="1"/>
          </p:cNvPicPr>
          <p:nvPr/>
        </p:nvPicPr>
        <p:blipFill>
          <a:blip r:embed="rId8" cstate="print"/>
          <a:srcRect/>
          <a:stretch>
            <a:fillRect/>
          </a:stretch>
        </p:blipFill>
        <p:spPr bwMode="auto">
          <a:xfrm>
            <a:off x="611561" y="6112548"/>
            <a:ext cx="1440160" cy="19748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Wie alles begann….</a:t>
            </a:r>
            <a:endParaRPr lang="de-DE" dirty="0"/>
          </a:p>
        </p:txBody>
      </p:sp>
      <p:sp>
        <p:nvSpPr>
          <p:cNvPr id="3" name="Inhaltsplatzhalter 2"/>
          <p:cNvSpPr>
            <a:spLocks noGrp="1"/>
          </p:cNvSpPr>
          <p:nvPr>
            <p:ph idx="1"/>
          </p:nvPr>
        </p:nvSpPr>
        <p:spPr/>
        <p:txBody>
          <a:bodyPr/>
          <a:lstStyle/>
          <a:p>
            <a:pPr>
              <a:buNone/>
            </a:pPr>
            <a:r>
              <a:rPr lang="de-DE" dirty="0" smtClean="0"/>
              <a:t>Die Leica ist die erste Kleibildkamera der Welt. </a:t>
            </a:r>
          </a:p>
          <a:p>
            <a:pPr>
              <a:buNone/>
            </a:pPr>
            <a:r>
              <a:rPr lang="de-DE" dirty="0" smtClean="0"/>
              <a:t>Mit ihr beginnt die moderne Fotografie-</a:t>
            </a:r>
          </a:p>
          <a:p>
            <a:pPr>
              <a:buNone/>
            </a:pPr>
            <a:r>
              <a:rPr lang="de-DE" dirty="0" smtClean="0"/>
              <a:t>Der visionäre Erfinder: Oskar </a:t>
            </a:r>
            <a:r>
              <a:rPr lang="de-DE" dirty="0" err="1" smtClean="0"/>
              <a:t>Barnack</a:t>
            </a:r>
            <a:endParaRPr lang="de-DE" dirty="0" smtClean="0"/>
          </a:p>
          <a:p>
            <a:endParaRPr lang="de-DE" dirty="0"/>
          </a:p>
        </p:txBody>
      </p:sp>
      <p:pic>
        <p:nvPicPr>
          <p:cNvPr id="4" name="Grafik 3" descr="Oskar Barnack.jpg"/>
          <p:cNvPicPr>
            <a:picLocks noChangeAspect="1"/>
          </p:cNvPicPr>
          <p:nvPr/>
        </p:nvPicPr>
        <p:blipFill>
          <a:blip r:embed="rId2" cstate="print"/>
          <a:stretch>
            <a:fillRect/>
          </a:stretch>
        </p:blipFill>
        <p:spPr>
          <a:xfrm rot="420000">
            <a:off x="4758377" y="3341358"/>
            <a:ext cx="2302562" cy="31994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404664"/>
            <a:ext cx="8568952" cy="5632311"/>
          </a:xfrm>
          <a:prstGeom prst="rect">
            <a:avLst/>
          </a:prstGeom>
          <a:noFill/>
        </p:spPr>
        <p:txBody>
          <a:bodyPr wrap="square" rtlCol="0">
            <a:spAutoFit/>
          </a:bodyPr>
          <a:lstStyle/>
          <a:p>
            <a:r>
              <a:rPr lang="de-DE" b="1" dirty="0" smtClean="0"/>
              <a:t>1905:  </a:t>
            </a:r>
            <a:r>
              <a:rPr lang="de-DE" dirty="0" smtClean="0"/>
              <a:t>13x18 PlattenKamera …. Zu groß….Versuch die Platten zu unterteilen und mehrere Aufnahmen pro Platte unter zu bringen…..Idee geboren….kleines negativ großes Bild.</a:t>
            </a:r>
          </a:p>
          <a:p>
            <a:r>
              <a:rPr lang="de-DE" b="1" dirty="0" smtClean="0"/>
              <a:t>1911: </a:t>
            </a:r>
            <a:r>
              <a:rPr lang="de-DE" dirty="0" smtClean="0"/>
              <a:t>Eintritt in die Optischen Werke Ernst Leitz, Wetzlar in die kinematographische Aufnahmetechnik</a:t>
            </a:r>
          </a:p>
          <a:p>
            <a:r>
              <a:rPr lang="de-DE" b="1" dirty="0" smtClean="0"/>
              <a:t>1912: </a:t>
            </a:r>
            <a:r>
              <a:rPr lang="de-DE" dirty="0" smtClean="0"/>
              <a:t>erster Kinoaufnahme-Apparat….inspiriert durch die Kinofilmbreite wurde das Format gefunden 24mmbreit und 36mm lang, </a:t>
            </a:r>
            <a:r>
              <a:rPr lang="de-DE" dirty="0" err="1" smtClean="0"/>
              <a:t>Seitenverhältniss</a:t>
            </a:r>
            <a:r>
              <a:rPr lang="de-DE" dirty="0" smtClean="0"/>
              <a:t> 2:3 wird für das schönste und zweckmäßigste gehalten. Es folgt die Konstruktion der ersten Leica…ohne Druck und nur mit der Hingabe eines Hobbys. </a:t>
            </a:r>
          </a:p>
          <a:p>
            <a:r>
              <a:rPr lang="de-DE" b="1" dirty="0" smtClean="0"/>
              <a:t>1.August 1914: </a:t>
            </a:r>
            <a:r>
              <a:rPr lang="de-DE" dirty="0" smtClean="0"/>
              <a:t>erstes aufgenommenes Bild mit der Ur-Leica</a:t>
            </a:r>
          </a:p>
          <a:p>
            <a:r>
              <a:rPr lang="de-DE" dirty="0" smtClean="0"/>
              <a:t>Stagnation durch Krieg</a:t>
            </a:r>
          </a:p>
          <a:p>
            <a:r>
              <a:rPr lang="de-DE" dirty="0" smtClean="0"/>
              <a:t>Entfernungsmesser und Schlitzblende konstruiert….noch fehlt ein qualitativ geeignetes Objektiv….gefordert mindestens 10 fache lineare </a:t>
            </a:r>
            <a:r>
              <a:rPr lang="de-DE" dirty="0"/>
              <a:t>V</a:t>
            </a:r>
            <a:r>
              <a:rPr lang="de-DE" dirty="0" smtClean="0"/>
              <a:t>ergrößerung</a:t>
            </a:r>
          </a:p>
          <a:p>
            <a:r>
              <a:rPr lang="de-DE" dirty="0" smtClean="0"/>
              <a:t>Prof. Dr. Max </a:t>
            </a:r>
            <a:r>
              <a:rPr lang="de-DE" dirty="0" err="1" smtClean="0"/>
              <a:t>Berek</a:t>
            </a:r>
            <a:r>
              <a:rPr lang="de-DE" dirty="0" smtClean="0"/>
              <a:t> errechnete F/3,5, f=50mm….die </a:t>
            </a:r>
            <a:r>
              <a:rPr lang="de-DE" dirty="0"/>
              <a:t>K</a:t>
            </a:r>
            <a:r>
              <a:rPr lang="de-DE" dirty="0" smtClean="0"/>
              <a:t>ameraentwicklung geht weiter</a:t>
            </a:r>
          </a:p>
          <a:p>
            <a:r>
              <a:rPr lang="de-DE" b="1" dirty="0" smtClean="0"/>
              <a:t>Bis 1920 </a:t>
            </a:r>
            <a:r>
              <a:rPr lang="de-DE" dirty="0" smtClean="0"/>
              <a:t>wurden 3 Versuchsmodelle gefertigt</a:t>
            </a:r>
          </a:p>
          <a:p>
            <a:r>
              <a:rPr lang="de-DE" b="1" dirty="0" smtClean="0"/>
              <a:t>Ab 1923 </a:t>
            </a:r>
            <a:r>
              <a:rPr lang="de-DE" dirty="0" smtClean="0"/>
              <a:t>Modelle der Nullserie getestet. Konzept der Kamera überzeugt nicht alle. Ernst </a:t>
            </a:r>
            <a:r>
              <a:rPr lang="de-DE" dirty="0"/>
              <a:t>L</a:t>
            </a:r>
            <a:r>
              <a:rPr lang="de-DE" dirty="0" smtClean="0"/>
              <a:t>eitz II. entscheidet: ….es wird riskiert!</a:t>
            </a:r>
          </a:p>
          <a:p>
            <a:r>
              <a:rPr lang="de-DE" b="1" dirty="0" smtClean="0"/>
              <a:t>1925 </a:t>
            </a:r>
            <a:r>
              <a:rPr lang="de-DE" dirty="0" smtClean="0"/>
              <a:t>Premiere auf der Frühjahrsmesse in </a:t>
            </a:r>
            <a:r>
              <a:rPr lang="de-DE" dirty="0"/>
              <a:t>L</a:t>
            </a:r>
            <a:r>
              <a:rPr lang="de-DE" dirty="0" smtClean="0"/>
              <a:t>eipzig….in die Kassette passen 1,65m Film…36 Fotos</a:t>
            </a:r>
          </a:p>
          <a:p>
            <a:r>
              <a:rPr lang="de-DE" b="1" dirty="0" smtClean="0"/>
              <a:t>Zwischen 1925 und 1930 </a:t>
            </a:r>
            <a:r>
              <a:rPr lang="de-DE" dirty="0" smtClean="0"/>
              <a:t>fast 70.000 Exemplare der „Ideal-Kamera“ verkauft….an alle Völker…..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2146250"/>
          </a:xfrm>
        </p:spPr>
        <p:txBody>
          <a:bodyPr>
            <a:normAutofit/>
          </a:bodyPr>
          <a:lstStyle/>
          <a:p>
            <a:r>
              <a:rPr lang="de-DE" dirty="0" smtClean="0"/>
              <a:t>Oskar </a:t>
            </a:r>
            <a:r>
              <a:rPr lang="de-DE" dirty="0" err="1" smtClean="0"/>
              <a:t>Barnack</a:t>
            </a:r>
            <a:r>
              <a:rPr lang="de-DE" dirty="0" smtClean="0"/>
              <a:t> schrieb Fotogeschichte….und das in Serie.</a:t>
            </a:r>
            <a:endParaRPr lang="de-DE" dirty="0"/>
          </a:p>
        </p:txBody>
      </p:sp>
      <p:sp>
        <p:nvSpPr>
          <p:cNvPr id="3" name="Inhaltsplatzhalter 2"/>
          <p:cNvSpPr>
            <a:spLocks noGrp="1"/>
          </p:cNvSpPr>
          <p:nvPr>
            <p:ph idx="1"/>
          </p:nvPr>
        </p:nvSpPr>
        <p:spPr>
          <a:xfrm>
            <a:off x="457200" y="2420888"/>
            <a:ext cx="8229600" cy="3705275"/>
          </a:xfrm>
        </p:spPr>
        <p:txBody>
          <a:bodyPr>
            <a:normAutofit/>
          </a:bodyPr>
          <a:lstStyle/>
          <a:p>
            <a:pPr algn="ctr">
              <a:buNone/>
            </a:pPr>
            <a:r>
              <a:rPr lang="de-DE" sz="2400" dirty="0" smtClean="0"/>
              <a:t>Äußerste Handlichkeit schnellste Aufnahmebereitschaft, hervorragende Lichtstärke, außerordentliche Bildschärfe, vorzüglicher Schlitzverschluss, 40 Aufnahmen auf einer Kinofilmspule, geringster Materialverbrauch und erstklassige Ausführung…..</a:t>
            </a:r>
          </a:p>
          <a:p>
            <a:pPr algn="ctr">
              <a:buNone/>
            </a:pPr>
            <a:r>
              <a:rPr lang="de-DE" dirty="0" smtClean="0"/>
              <a:t>1925 Leica 1 für 290 </a:t>
            </a:r>
            <a:r>
              <a:rPr lang="de-DE" dirty="0"/>
              <a:t>R</a:t>
            </a:r>
            <a:r>
              <a:rPr lang="de-DE" dirty="0" smtClean="0"/>
              <a:t>eichsmark (~1.044 €)</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Henri Cartier-Bresson</a:t>
            </a:r>
            <a:endParaRPr lang="de-DE" dirty="0"/>
          </a:p>
        </p:txBody>
      </p:sp>
      <p:sp>
        <p:nvSpPr>
          <p:cNvPr id="4" name="Textfeld 3"/>
          <p:cNvSpPr txBox="1"/>
          <p:nvPr/>
        </p:nvSpPr>
        <p:spPr>
          <a:xfrm>
            <a:off x="611560" y="1268760"/>
            <a:ext cx="8352928" cy="646331"/>
          </a:xfrm>
          <a:prstGeom prst="rect">
            <a:avLst/>
          </a:prstGeom>
          <a:noFill/>
        </p:spPr>
        <p:txBody>
          <a:bodyPr wrap="square" rtlCol="0">
            <a:spAutoFit/>
          </a:bodyPr>
          <a:lstStyle/>
          <a:p>
            <a:r>
              <a:rPr lang="de-DE" dirty="0" smtClean="0"/>
              <a:t>1932 hatte H. C-B endlich sein Werkzeug gefunden….die Leica mit dem fest montiertem Objektiv Anastigmat 3,5 /50mm, was für ihn die perfekte Brennweite bedeutete.</a:t>
            </a:r>
            <a:endParaRPr lang="de-DE" dirty="0"/>
          </a:p>
        </p:txBody>
      </p:sp>
      <p:pic>
        <p:nvPicPr>
          <p:cNvPr id="11266" name="Picture 2"/>
          <p:cNvPicPr>
            <a:picLocks noChangeAspect="1" noChangeArrowheads="1"/>
          </p:cNvPicPr>
          <p:nvPr/>
        </p:nvPicPr>
        <p:blipFill>
          <a:blip r:embed="rId2" cstate="print"/>
          <a:srcRect/>
          <a:stretch>
            <a:fillRect/>
          </a:stretch>
        </p:blipFill>
        <p:spPr bwMode="auto">
          <a:xfrm>
            <a:off x="2915816" y="1988840"/>
            <a:ext cx="356235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Spiegelreflex</a:t>
            </a:r>
            <a:endParaRPr lang="de-DE" dirty="0"/>
          </a:p>
        </p:txBody>
      </p:sp>
      <p:sp>
        <p:nvSpPr>
          <p:cNvPr id="4" name="Textfeld 3"/>
          <p:cNvSpPr txBox="1"/>
          <p:nvPr/>
        </p:nvSpPr>
        <p:spPr>
          <a:xfrm>
            <a:off x="683568" y="1628800"/>
            <a:ext cx="7920880" cy="3693319"/>
          </a:xfrm>
          <a:prstGeom prst="rect">
            <a:avLst/>
          </a:prstGeom>
          <a:noFill/>
        </p:spPr>
        <p:txBody>
          <a:bodyPr wrap="square" rtlCol="0">
            <a:spAutoFit/>
          </a:bodyPr>
          <a:lstStyle/>
          <a:p>
            <a:r>
              <a:rPr lang="de-DE" dirty="0" smtClean="0"/>
              <a:t>Fotohistoriker und Kenner sind sich einig: Die erste Kleinbild-Spiegelreflexkamera der Welt war die </a:t>
            </a:r>
            <a:r>
              <a:rPr lang="de-DE" dirty="0" err="1" smtClean="0"/>
              <a:t>Kine-Exacta</a:t>
            </a:r>
            <a:r>
              <a:rPr lang="de-DE" dirty="0" smtClean="0"/>
              <a:t>, vorgestellt auf der Leipziger Frühjahrsmesse 1936. Aber dies ist nicht ganz richtig…. </a:t>
            </a:r>
          </a:p>
          <a:p>
            <a:r>
              <a:rPr lang="de-DE" dirty="0" smtClean="0"/>
              <a:t>Schon 1933 hatte Ernst Leitz II. das Brennweiten über 135mm sich bei Sucherkameras nicht perfekt scharfstellen ließen. Dafür wurde ein Spiegelreflexansatz entwickelt, den man via </a:t>
            </a:r>
            <a:r>
              <a:rPr lang="de-DE" dirty="0"/>
              <a:t>S</a:t>
            </a:r>
            <a:r>
              <a:rPr lang="de-DE" dirty="0" smtClean="0"/>
              <a:t>chraubgewinde an das Kameragehäuse anbringen konnte. Das von Leitz entwickelte würfelförmige Gehäuse mit Klappspiegel hatte den Namen PLOOT .</a:t>
            </a:r>
          </a:p>
          <a:p>
            <a:r>
              <a:rPr lang="de-DE" dirty="0" smtClean="0"/>
              <a:t>Für die olympischen Winterspiele 1936 in Garmisch-Partenkirchen wurde das Fotogewehr entwickelt. Der Gewehrkolben sollte dem Fotografen helfen, </a:t>
            </a:r>
            <a:r>
              <a:rPr lang="de-DE" dirty="0" err="1" smtClean="0"/>
              <a:t>unverwackelte</a:t>
            </a:r>
            <a:r>
              <a:rPr lang="de-DE" dirty="0" smtClean="0"/>
              <a:t> Aufnahmen zu machen. Perfekt abgestimmt war </a:t>
            </a:r>
            <a:r>
              <a:rPr lang="de-DE" dirty="0" err="1" smtClean="0"/>
              <a:t>Ploot</a:t>
            </a:r>
            <a:r>
              <a:rPr lang="de-DE" dirty="0" smtClean="0"/>
              <a:t> auf das Objektiv </a:t>
            </a:r>
            <a:r>
              <a:rPr lang="de-DE" dirty="0" err="1" smtClean="0"/>
              <a:t>Telyt</a:t>
            </a:r>
            <a:r>
              <a:rPr lang="de-DE" dirty="0" smtClean="0"/>
              <a:t> 4,5/200mm.</a:t>
            </a:r>
          </a:p>
          <a:p>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PLOOT.jpg"/>
          <p:cNvPicPr>
            <a:picLocks noChangeAspect="1"/>
          </p:cNvPicPr>
          <p:nvPr/>
        </p:nvPicPr>
        <p:blipFill>
          <a:blip r:embed="rId2" cstate="print"/>
          <a:stretch>
            <a:fillRect/>
          </a:stretch>
        </p:blipFill>
        <p:spPr>
          <a:xfrm>
            <a:off x="683568" y="908720"/>
            <a:ext cx="8179649" cy="518457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0"/>
            <a:ext cx="8229600" cy="1143000"/>
          </a:xfrm>
        </p:spPr>
        <p:txBody>
          <a:bodyPr/>
          <a:lstStyle/>
          <a:p>
            <a:r>
              <a:rPr lang="de-DE" dirty="0" err="1" smtClean="0"/>
              <a:t>Bajonetanschluss</a:t>
            </a:r>
            <a:endParaRPr lang="de-DE" dirty="0"/>
          </a:p>
        </p:txBody>
      </p:sp>
      <p:sp>
        <p:nvSpPr>
          <p:cNvPr id="3" name="Inhaltsplatzhalter 2"/>
          <p:cNvSpPr>
            <a:spLocks noGrp="1"/>
          </p:cNvSpPr>
          <p:nvPr>
            <p:ph idx="1"/>
          </p:nvPr>
        </p:nvSpPr>
        <p:spPr>
          <a:xfrm>
            <a:off x="323528" y="1124744"/>
            <a:ext cx="8568952" cy="5544616"/>
          </a:xfrm>
        </p:spPr>
        <p:txBody>
          <a:bodyPr>
            <a:noAutofit/>
          </a:bodyPr>
          <a:lstStyle/>
          <a:p>
            <a:pPr>
              <a:buNone/>
            </a:pPr>
            <a:r>
              <a:rPr lang="de-DE" sz="2100" dirty="0" smtClean="0"/>
              <a:t>      Während Entfernungsmesser und Verschluss als revolutionäre Entwicklungen galten, beendete der Bajonettanschluss nach und nach die Ära der Schraub-Leicas. Die seit den 30er –Jahren unter dem Namen Leica </a:t>
            </a:r>
            <a:r>
              <a:rPr lang="de-DE" sz="2100" dirty="0" err="1" smtClean="0"/>
              <a:t>Screw</a:t>
            </a:r>
            <a:r>
              <a:rPr lang="de-DE" sz="2100" dirty="0" smtClean="0"/>
              <a:t> Mount verwendeten Gewinde für Messsucherkameras wurden durch das </a:t>
            </a:r>
            <a:r>
              <a:rPr lang="de-DE" sz="2100" b="1" dirty="0" smtClean="0"/>
              <a:t>M-Bajonett</a:t>
            </a:r>
            <a:r>
              <a:rPr lang="de-DE" sz="2100" dirty="0" smtClean="0"/>
              <a:t> ersetzt. Wie schon häufiger in der Firmengeschichte war man mit der auf die tägliche Praxis ausgerichteten Funktionen technologisch den Mitbewerbern um viele Jahre voraus. Nahezu </a:t>
            </a:r>
            <a:r>
              <a:rPr lang="de-DE" sz="2100" b="1" dirty="0" smtClean="0"/>
              <a:t>alle Objektive der letzten 60 Jahre </a:t>
            </a:r>
            <a:r>
              <a:rPr lang="de-DE" sz="2100" dirty="0" smtClean="0"/>
              <a:t>lassen sich mit der neuesten M verwenden. Solch eine technische Kontinuität sichert die Werthaltigkeit der Leica Objektive. Man unterwarf sich nicht dem Wahn, alle paar Monate ein runderneuertes Produktportfolio auf den Markt zu werfen. Zeitlosigkeit wird definiert durch ein altes Objektiv an einer digitalen M. Damit schlägt Hochwertigkeit dem technischen Fortschritt ein Schnippchen.</a:t>
            </a:r>
            <a:endParaRPr lang="de-DE" sz="2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39552" y="476672"/>
            <a:ext cx="8136904" cy="2031325"/>
          </a:xfrm>
          <a:prstGeom prst="rect">
            <a:avLst/>
          </a:prstGeom>
          <a:noFill/>
        </p:spPr>
        <p:txBody>
          <a:bodyPr wrap="square" rtlCol="0">
            <a:spAutoFit/>
          </a:bodyPr>
          <a:lstStyle/>
          <a:p>
            <a:r>
              <a:rPr lang="de-DE" dirty="0" smtClean="0"/>
              <a:t>Die Leicaflex (1964) und vor allem die Nachfolgerin Leicaflex SL (1968) sowie SL2 (1972) mit TTL-Belichtungsmesser markieren die Spitze der Kleinbild-Spiegelreflexkameras. Profis schwören auf sie – wegen der neuen Selektivmessung und ihrer „unkaputtbaren„ Robustheit.</a:t>
            </a:r>
          </a:p>
          <a:p>
            <a:r>
              <a:rPr lang="de-DE" dirty="0" smtClean="0"/>
              <a:t>Die Leicaflex galt als DAS Werkzeug der professionellen Fotografen, die in der Lage waren, die Toleranzen von Filmqualität und Licht intuitiv zu beherrschen.</a:t>
            </a:r>
          </a:p>
          <a:p>
            <a:r>
              <a:rPr lang="de-DE" dirty="0" smtClean="0"/>
              <a:t>Nur ihr kantiges und wenig ergonomisches Design stieß nicht überall auf Gegenliebe.</a:t>
            </a:r>
            <a:endParaRPr lang="de-DE" dirty="0"/>
          </a:p>
        </p:txBody>
      </p:sp>
      <p:pic>
        <p:nvPicPr>
          <p:cNvPr id="4098" name="Picture 2"/>
          <p:cNvPicPr>
            <a:picLocks noChangeAspect="1" noChangeArrowheads="1"/>
          </p:cNvPicPr>
          <p:nvPr/>
        </p:nvPicPr>
        <p:blipFill>
          <a:blip r:embed="rId2" cstate="print"/>
          <a:srcRect/>
          <a:stretch>
            <a:fillRect/>
          </a:stretch>
        </p:blipFill>
        <p:spPr bwMode="auto">
          <a:xfrm>
            <a:off x="2699792" y="2564904"/>
            <a:ext cx="2952328" cy="3948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1320</Words>
  <Application>Microsoft Office PowerPoint</Application>
  <PresentationFormat>Bildschirmpräsentation (4:3)</PresentationFormat>
  <Paragraphs>76</Paragraphs>
  <Slides>18</Slides>
  <Notes>1</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Larissa-Design</vt:lpstr>
      <vt:lpstr>LEICA</vt:lpstr>
      <vt:lpstr>Wie alles begann….</vt:lpstr>
      <vt:lpstr>PowerPoint-Präsentation</vt:lpstr>
      <vt:lpstr>Oskar Barnack schrieb Fotogeschichte….und das in Serie.</vt:lpstr>
      <vt:lpstr>Henri Cartier-Bresson</vt:lpstr>
      <vt:lpstr>Spiegelreflex</vt:lpstr>
      <vt:lpstr>PowerPoint-Präsentation</vt:lpstr>
      <vt:lpstr>Bajonetanschluss</vt:lpstr>
      <vt:lpstr>PowerPoint-Präsentation</vt:lpstr>
      <vt:lpstr>1967 </vt:lpstr>
      <vt:lpstr>OBJEKTIV!</vt:lpstr>
      <vt:lpstr>1976:   Autofokus!</vt:lpstr>
      <vt:lpstr>Digital!</vt:lpstr>
      <vt:lpstr>2008</vt:lpstr>
      <vt:lpstr>PowerPoint-Präsentation</vt:lpstr>
      <vt:lpstr>2012 - heute</vt:lpstr>
      <vt:lpstr>Stammbaum</vt:lpstr>
      <vt:lpstr>Meilensteine der Fotografie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LEICA</dc:title>
  <dc:creator>Stefan Reinhard</dc:creator>
  <cp:lastModifiedBy>Paul Marx</cp:lastModifiedBy>
  <cp:revision>56</cp:revision>
  <cp:lastPrinted>2014-05-26T12:36:29Z</cp:lastPrinted>
  <dcterms:created xsi:type="dcterms:W3CDTF">2014-02-20T17:03:38Z</dcterms:created>
  <dcterms:modified xsi:type="dcterms:W3CDTF">2014-05-30T17:21:23Z</dcterms:modified>
</cp:coreProperties>
</file>